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46031-8115-4397-9A47-72F9995C4248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4D89C-07C3-47F4-8D6A-80F4EFA5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114A-9FEE-4E7A-A4C7-DFC0A15F685E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6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3776-9731-4729-A48A-79A92AB390E0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9C84-88AF-4765-A7C2-B86E9ABB4735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5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E5671-16B8-4B63-8550-349DA630118A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64958-A121-4121-8586-4A2A4B8F0E4B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29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B3B3-7F45-46B0-9405-3F3A1329BC92}" type="datetime1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8132-5F3A-49A2-B4F5-6CB852EFB153}" type="datetime1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7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691EF-8D03-4AED-A349-0A8D1102FCA8}" type="datetime1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9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F0940-76EB-4D06-9BDA-72193120A77B}" type="datetime1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3A49A7-EB6C-423B-8DF5-4E13D8161EFC}" type="datetime1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5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85D87-6992-4DB7-81F3-8BA34A937345}" type="datetime1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2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77692B-36EC-4711-94E8-EB5A84FDD58E}" type="datetime1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8CD942-FCDC-4689-B62A-FE96AF59F1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3719" y="745770"/>
            <a:ext cx="9389424" cy="35661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Born-Again Multi-Task Networks for Natural Language Understanding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IZABELA-VALENTINA IANCU</a:t>
            </a:r>
            <a:endParaRPr lang="en-US" dirty="0"/>
          </a:p>
        </p:txBody>
      </p:sp>
      <p:pic>
        <p:nvPicPr>
          <p:cNvPr id="8194" name="Picture 2" descr="Image result for b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5958">
            <a:off x="416980" y="447391"/>
            <a:ext cx="4074932" cy="182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03316" y="3057513"/>
            <a:ext cx="10058400" cy="4615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1.2 BERT Model</a:t>
            </a:r>
            <a:endParaRPr lang="en-US" sz="4000" dirty="0"/>
          </a:p>
        </p:txBody>
      </p:sp>
      <p:pic>
        <p:nvPicPr>
          <p:cNvPr id="1026" name="Picture 2" descr="https://miro.medium.com/max/705/1*vb9tSSWGbutwC8E3fGaxf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93" y="249382"/>
            <a:ext cx="6896389" cy="5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8321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1.2 BERT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0212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Developed by Google Research Team and released in 2018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BERT = </a:t>
            </a:r>
            <a:r>
              <a:rPr lang="en-US" sz="2400" b="1" dirty="0" smtClean="0">
                <a:solidFill>
                  <a:srgbClr val="00B050"/>
                </a:solidFill>
              </a:rPr>
              <a:t>B</a:t>
            </a:r>
            <a:r>
              <a:rPr lang="en-US" sz="2400" dirty="0" smtClean="0"/>
              <a:t>idirectional </a:t>
            </a:r>
            <a:r>
              <a:rPr lang="en-US" sz="2400" b="1" dirty="0" smtClean="0">
                <a:solidFill>
                  <a:srgbClr val="00B050"/>
                </a:solidFill>
              </a:rPr>
              <a:t>E</a:t>
            </a:r>
            <a:r>
              <a:rPr lang="en-US" sz="2400" dirty="0" smtClean="0"/>
              <a:t>ncoder </a:t>
            </a:r>
            <a:r>
              <a:rPr lang="en-US" sz="2400" b="1" dirty="0" smtClean="0">
                <a:solidFill>
                  <a:srgbClr val="00B050"/>
                </a:solidFill>
              </a:rPr>
              <a:t>R</a:t>
            </a:r>
            <a:r>
              <a:rPr lang="en-US" sz="2400" dirty="0" smtClean="0"/>
              <a:t>epresentations from </a:t>
            </a:r>
            <a:r>
              <a:rPr lang="en-US" sz="2400" b="1" dirty="0" smtClean="0">
                <a:solidFill>
                  <a:srgbClr val="00B050"/>
                </a:solidFill>
              </a:rPr>
              <a:t>T</a:t>
            </a:r>
            <a:r>
              <a:rPr lang="en-US" sz="2400" dirty="0" smtClean="0"/>
              <a:t>ransformers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Why Bidirectional?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 proposes new pre-training objective vs. </a:t>
            </a:r>
            <a:r>
              <a:rPr lang="en-US" dirty="0" smtClean="0"/>
              <a:t>unidirectional </a:t>
            </a:r>
            <a:r>
              <a:rPr lang="en-US" dirty="0"/>
              <a:t>models </a:t>
            </a:r>
            <a:r>
              <a:rPr lang="en-US" dirty="0" smtClean="0"/>
              <a:t>that are </a:t>
            </a:r>
            <a:r>
              <a:rPr lang="en-US" dirty="0"/>
              <a:t>efficiently trained by predicting each word conditioned on the previous words in the </a:t>
            </a:r>
            <a:r>
              <a:rPr lang="en-US" dirty="0" smtClean="0"/>
              <a:t>sentence, by training jointly on 2 tasks: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The “</a:t>
            </a:r>
            <a:r>
              <a:rPr lang="en-US" sz="2400" dirty="0"/>
              <a:t>M</a:t>
            </a:r>
            <a:r>
              <a:rPr lang="en-US" sz="2400" dirty="0" smtClean="0"/>
              <a:t>asked Language Model” (MLM): the objective is to predict the original</a:t>
            </a:r>
          </a:p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ord of a masked word based only on it’s context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2052" name="Picture 4" descr="https://2.bp.blogspot.com/-pNxcHHXNZg0/W9iv3evVyOI/AAAAAAAADfA/KTSvKXNzzL0W8ry28PPl7nYI1CG_5WuvwCLcBGAs/s640/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6609"/>
          <a:stretch/>
        </p:blipFill>
        <p:spPr bwMode="auto">
          <a:xfrm>
            <a:off x="605443" y="5018377"/>
            <a:ext cx="11042073" cy="10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28" y="512618"/>
            <a:ext cx="10930428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00B050"/>
                </a:solidFill>
              </a:rPr>
              <a:t>“Next Sequence Prediction” (NSP):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prediction if a sentence follows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previous or not, to learn relationships between sentences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 smtClean="0">
              <a:solidFill>
                <a:srgbClr val="00B050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5" b="20809"/>
          <a:stretch/>
        </p:blipFill>
        <p:spPr>
          <a:xfrm>
            <a:off x="845128" y="2554685"/>
            <a:ext cx="9933710" cy="14408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509" y="623455"/>
            <a:ext cx="698269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What are Transformers</a:t>
            </a:r>
            <a:r>
              <a:rPr lang="en-US" sz="3600" dirty="0" smtClean="0">
                <a:solidFill>
                  <a:srgbClr val="00B050"/>
                </a:solidFill>
              </a:rPr>
              <a:t>?</a:t>
            </a:r>
            <a:endParaRPr lang="en-US" sz="3600" dirty="0">
              <a:solidFill>
                <a:srgbClr val="00B05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B050"/>
                </a:solidFill>
              </a:rPr>
              <a:t>Encoder + Decoder + Self-Attention</a:t>
            </a:r>
            <a:endParaRPr lang="en-US" sz="3200" dirty="0">
              <a:solidFill>
                <a:srgbClr val="00B050"/>
              </a:solidFill>
            </a:endParaRPr>
          </a:p>
          <a:p>
            <a:r>
              <a:rPr lang="en-US" sz="2800" dirty="0" smtClean="0"/>
              <a:t>Ex.: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Encoder + Decoder</a:t>
            </a:r>
            <a:r>
              <a:rPr lang="en-US" sz="2800" dirty="0" smtClean="0"/>
              <a:t> -&gt; translating (non-native languages)</a:t>
            </a:r>
          </a:p>
          <a:p>
            <a:r>
              <a:rPr lang="en-US" sz="2800" dirty="0" smtClean="0"/>
              <a:t>ENGLISH -&gt; native language -&gt; German</a:t>
            </a:r>
          </a:p>
          <a:p>
            <a:endParaRPr lang="en-US" sz="3200" dirty="0" smtClean="0"/>
          </a:p>
          <a:p>
            <a:r>
              <a:rPr lang="en-US" sz="2800" dirty="0" smtClean="0">
                <a:solidFill>
                  <a:srgbClr val="00B050"/>
                </a:solidFill>
              </a:rPr>
              <a:t>Self-Attention</a:t>
            </a:r>
            <a:r>
              <a:rPr lang="en-US" sz="2800" dirty="0" smtClean="0"/>
              <a:t> –&gt; every word can ‘’see’’ the other words</a:t>
            </a:r>
            <a:endParaRPr lang="en-US" sz="2800" dirty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3074" name="Picture 2" descr="self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84" y="623455"/>
            <a:ext cx="464580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4291" y="387928"/>
            <a:ext cx="5410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Why everybody             BERT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122" name="Picture 2" descr="Image result for heart emoji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r="17174"/>
          <a:stretch/>
        </p:blipFill>
        <p:spPr bwMode="auto">
          <a:xfrm>
            <a:off x="3823854" y="154187"/>
            <a:ext cx="1066801" cy="11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963" y="1595021"/>
            <a:ext cx="115408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BERT advances the state of the art results on eleven different NLP tasks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</a:rPr>
              <a:t>Powerful: </a:t>
            </a:r>
            <a:r>
              <a:rPr lang="en-US" sz="2800" dirty="0" smtClean="0">
                <a:solidFill>
                  <a:srgbClr val="00B050"/>
                </a:solidFill>
              </a:rPr>
              <a:t>It is pre-trained on un-labeled </a:t>
            </a:r>
            <a:r>
              <a:rPr lang="en-US" sz="2800" dirty="0" smtClean="0">
                <a:solidFill>
                  <a:srgbClr val="00B050"/>
                </a:solidFill>
              </a:rPr>
              <a:t>text Wikipedia 2.5 billion words</a:t>
            </a:r>
            <a:endParaRPr lang="en-US" sz="2800" dirty="0" smtClean="0">
              <a:solidFill>
                <a:srgbClr val="00B05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</a:rPr>
              <a:t>Unified Architecture </a:t>
            </a:r>
            <a:r>
              <a:rPr lang="en-US" sz="2800" dirty="0" smtClean="0">
                <a:solidFill>
                  <a:srgbClr val="00B050"/>
                </a:solidFill>
              </a:rPr>
              <a:t>across different tasks: minimal difference between the pre-trained model and the fine-tuned one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</a:pPr>
            <a:endParaRPr lang="en-US" sz="2800" dirty="0" smtClean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ert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7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254" y="415636"/>
            <a:ext cx="5286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1.3 Multi-Tasking Networks in NLP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826" y="1675968"/>
            <a:ext cx="113119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MOTIVATION: </a:t>
            </a:r>
            <a:r>
              <a:rPr lang="en-US" sz="2400" dirty="0" smtClean="0"/>
              <a:t>The </a:t>
            </a:r>
            <a:r>
              <a:rPr lang="en-US" sz="2400" dirty="0"/>
              <a:t>human ability to understand language is </a:t>
            </a:r>
            <a:r>
              <a:rPr lang="en-US" sz="2400" b="1" dirty="0">
                <a:solidFill>
                  <a:srgbClr val="00B050"/>
                </a:solidFill>
              </a:rPr>
              <a:t>general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flexible</a:t>
            </a:r>
            <a:r>
              <a:rPr lang="en-US" sz="2400" dirty="0"/>
              <a:t>, and </a:t>
            </a:r>
            <a:r>
              <a:rPr lang="en-US" sz="2400" b="1" dirty="0" smtClean="0">
                <a:solidFill>
                  <a:srgbClr val="00B050"/>
                </a:solidFill>
              </a:rPr>
              <a:t>robust</a:t>
            </a:r>
            <a:r>
              <a:rPr lang="en-US" sz="2400" b="1" dirty="0" smtClean="0">
                <a:solidFill>
                  <a:schemeClr val="tx2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PROBLEM: </a:t>
            </a:r>
            <a:r>
              <a:rPr lang="en-US" sz="2400" dirty="0"/>
              <a:t>most </a:t>
            </a:r>
            <a:r>
              <a:rPr lang="en-US" sz="2400" dirty="0" smtClean="0"/>
              <a:t>NLP </a:t>
            </a:r>
            <a:r>
              <a:rPr lang="en-US" sz="2400" dirty="0"/>
              <a:t>models </a:t>
            </a:r>
            <a:r>
              <a:rPr lang="en-US" sz="2400" dirty="0" smtClean="0"/>
              <a:t>are </a:t>
            </a:r>
            <a:r>
              <a:rPr lang="en-US" sz="2400" dirty="0"/>
              <a:t>designed for a specific task and struggle with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out-of-domain </a:t>
            </a:r>
            <a:r>
              <a:rPr lang="en-US" sz="2400" dirty="0"/>
              <a:t>data</a:t>
            </a:r>
            <a:endParaRPr lang="en-US" sz="24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50"/>
                </a:solidFill>
              </a:rPr>
              <a:t>-&gt; </a:t>
            </a:r>
            <a:r>
              <a:rPr lang="en-US" sz="2400" b="1" dirty="0" smtClean="0">
                <a:solidFill>
                  <a:schemeClr val="tx2"/>
                </a:solidFill>
              </a:rPr>
              <a:t>need for more unified </a:t>
            </a:r>
            <a:r>
              <a:rPr lang="en-US" sz="2400" dirty="0" smtClean="0"/>
              <a:t>model </a:t>
            </a:r>
            <a:r>
              <a:rPr lang="en-US" sz="2400" dirty="0"/>
              <a:t>that can learn to execute a range of different linguistic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tasks </a:t>
            </a:r>
            <a:r>
              <a:rPr lang="en-US" sz="2400" dirty="0"/>
              <a:t>in different </a:t>
            </a:r>
            <a:r>
              <a:rPr lang="en-US" sz="2400" dirty="0" smtClean="0"/>
              <a:t>domains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50"/>
                </a:solidFill>
              </a:rPr>
              <a:t>SOLUTION!!!! 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50"/>
                </a:solidFill>
              </a:rPr>
              <a:t>MULTI-TASKING!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5856" y="568036"/>
            <a:ext cx="11025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WHAT?</a:t>
            </a:r>
          </a:p>
          <a:p>
            <a:endParaRPr lang="en-US" dirty="0" smtClean="0"/>
          </a:p>
          <a:p>
            <a:r>
              <a:rPr lang="en-US" sz="2800" dirty="0" smtClean="0"/>
              <a:t>Multi-Tasking Learning = </a:t>
            </a:r>
            <a:r>
              <a:rPr lang="en-US" sz="2800" dirty="0"/>
              <a:t>unites useful information contained in multiple related tasks to help improve learning efficiency and generalization performance of all the tasks. </a:t>
            </a:r>
            <a:endParaRPr lang="en-US" sz="2800" dirty="0" smtClean="0"/>
          </a:p>
          <a:p>
            <a:endParaRPr lang="en-US" sz="2400" b="1" dirty="0" smtClean="0">
              <a:solidFill>
                <a:schemeClr val="accent2"/>
              </a:solidFill>
            </a:endParaRPr>
          </a:p>
          <a:p>
            <a:endParaRPr lang="en-US" sz="2400" b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HOW?</a:t>
            </a:r>
          </a:p>
          <a:p>
            <a:endParaRPr lang="en-US" dirty="0" smtClean="0"/>
          </a:p>
          <a:p>
            <a:r>
              <a:rPr lang="en-US" sz="2400" dirty="0" smtClean="0"/>
              <a:t>-&gt; learns tasks </a:t>
            </a:r>
            <a:r>
              <a:rPr lang="en-US" sz="2400" dirty="0"/>
              <a:t>in parallel while using a shared representation; what is learned for each task can help other tasks be learned better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15024"/>
          <a:stretch/>
        </p:blipFill>
        <p:spPr>
          <a:xfrm>
            <a:off x="1607128" y="290945"/>
            <a:ext cx="8229599" cy="589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4182" y="595745"/>
            <a:ext cx="1130444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Multi-Task Learning  </a:t>
            </a:r>
            <a:r>
              <a:rPr lang="en-US" sz="4400" b="1" dirty="0" smtClean="0">
                <a:solidFill>
                  <a:schemeClr val="accent2"/>
                </a:solidFill>
              </a:rPr>
              <a:t>PROS:</a:t>
            </a:r>
          </a:p>
          <a:p>
            <a:endParaRPr lang="en-US" sz="3200" b="1" dirty="0" smtClean="0">
              <a:solidFill>
                <a:schemeClr val="accent2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natural in learning</a:t>
            </a:r>
            <a:r>
              <a:rPr lang="en-US" dirty="0"/>
              <a:t>: Multi-Task Learning is inspired by human learning </a:t>
            </a:r>
            <a:r>
              <a:rPr lang="en-US" dirty="0" smtClean="0"/>
              <a:t>activities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an effective way of gathering supervised data from many related tasks(not </a:t>
            </a:r>
            <a:r>
              <a:rPr lang="en-US" dirty="0" smtClean="0"/>
              <a:t>enough </a:t>
            </a:r>
            <a:r>
              <a:rPr lang="en-US" dirty="0"/>
              <a:t>labeled data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regularization effect via reducing overfitting to a specific </a:t>
            </a:r>
            <a:r>
              <a:rPr lang="en-US" dirty="0" smtClean="0"/>
              <a:t>task (universal learned representations </a:t>
            </a:r>
            <a:r>
              <a:rPr lang="en-US" dirty="0"/>
              <a:t>across </a:t>
            </a:r>
            <a:r>
              <a:rPr lang="en-US" dirty="0" smtClean="0"/>
              <a:t>tasks</a:t>
            </a:r>
            <a:r>
              <a:rPr lang="en-US" dirty="0"/>
              <a:t>)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faster to run and more interesting from the perspective of building general language-processing </a:t>
            </a:r>
            <a:r>
              <a:rPr lang="en-US" dirty="0" smtClean="0"/>
              <a:t>systems</a:t>
            </a:r>
            <a:endParaRPr lang="en-US" dirty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51104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Introductory and overviews</a:t>
            </a:r>
          </a:p>
          <a:p>
            <a:pPr marL="0" indent="0">
              <a:buNone/>
            </a:pPr>
            <a:r>
              <a:rPr lang="en-US" sz="3200" dirty="0" smtClean="0"/>
              <a:t>1.1 NLP</a:t>
            </a:r>
          </a:p>
          <a:p>
            <a:pPr marL="0" indent="0">
              <a:buNone/>
            </a:pPr>
            <a:r>
              <a:rPr lang="en-US" sz="3200" dirty="0" smtClean="0"/>
              <a:t>1.2 BERT model key features</a:t>
            </a:r>
          </a:p>
          <a:p>
            <a:pPr marL="0" indent="0">
              <a:buNone/>
            </a:pPr>
            <a:r>
              <a:rPr lang="en-US" sz="3200" dirty="0" smtClean="0"/>
              <a:t>1.3 Multi-tasking Networks in NLP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92D050"/>
                </a:solidFill>
              </a:rPr>
              <a:t>2. </a:t>
            </a:r>
            <a:r>
              <a:rPr lang="en-US" sz="3200" dirty="0" smtClean="0"/>
              <a:t>BAM!  </a:t>
            </a:r>
          </a:p>
          <a:p>
            <a:pPr marL="0" indent="0">
              <a:buNone/>
            </a:pPr>
            <a:r>
              <a:rPr lang="en-US" sz="3200" dirty="0" smtClean="0"/>
              <a:t>2.1 Knowledge Distillation</a:t>
            </a:r>
          </a:p>
          <a:p>
            <a:pPr marL="0" indent="0">
              <a:buNone/>
            </a:pPr>
            <a:r>
              <a:rPr lang="en-US" sz="3200" dirty="0" smtClean="0"/>
              <a:t>2.2 Dark knowledge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92D050"/>
                </a:solidFill>
              </a:rPr>
              <a:t>3. </a:t>
            </a:r>
            <a:r>
              <a:rPr lang="en-US" sz="3200" dirty="0" smtClean="0">
                <a:solidFill>
                  <a:schemeClr val="tx1"/>
                </a:solidFill>
              </a:rPr>
              <a:t>Results</a:t>
            </a:r>
            <a:endParaRPr lang="en-US" sz="3200" dirty="0" smtClean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" r="-108"/>
          <a:stretch/>
        </p:blipFill>
        <p:spPr bwMode="auto">
          <a:xfrm rot="150542">
            <a:off x="7263358" y="273091"/>
            <a:ext cx="4585758" cy="27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0234" y="561921"/>
            <a:ext cx="783468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MOTIVATION</a:t>
            </a:r>
          </a:p>
          <a:p>
            <a:r>
              <a:rPr lang="en-US" sz="2400" b="1" dirty="0" smtClean="0"/>
              <a:t> </a:t>
            </a:r>
          </a:p>
          <a:p>
            <a:r>
              <a:rPr lang="en-US" sz="2300" b="1" dirty="0" smtClean="0"/>
              <a:t>Multi-Tasking Learning:</a:t>
            </a:r>
          </a:p>
          <a:p>
            <a:endParaRPr lang="en-US" sz="2400" b="1" dirty="0"/>
          </a:p>
          <a:p>
            <a:r>
              <a:rPr lang="en-US" sz="2400" b="1" dirty="0" smtClean="0"/>
              <a:t>   	        </a:t>
            </a:r>
            <a:r>
              <a:rPr lang="en-US" sz="2000" b="1" dirty="0" smtClean="0">
                <a:solidFill>
                  <a:schemeClr val="accent2"/>
                </a:solidFill>
              </a:rPr>
              <a:t>Sequence-prediction tasks </a:t>
            </a:r>
            <a:r>
              <a:rPr lang="en-US" dirty="0" smtClean="0"/>
              <a:t>(tasks based on 			    				grammar): </a:t>
            </a:r>
            <a:r>
              <a:rPr lang="en-US" dirty="0"/>
              <a:t> chunking </a:t>
            </a:r>
            <a:r>
              <a:rPr lang="en-US" dirty="0" smtClean="0"/>
              <a:t>and tagging, name error detection, etc.</a:t>
            </a:r>
          </a:p>
          <a:p>
            <a:endParaRPr lang="en-US" sz="2400" b="1" dirty="0"/>
          </a:p>
          <a:p>
            <a:r>
              <a:rPr lang="en-US" sz="2400" b="1" dirty="0" smtClean="0"/>
              <a:t>	 	  </a:t>
            </a:r>
            <a:r>
              <a:rPr lang="en-US" sz="2000" b="1" dirty="0" smtClean="0">
                <a:solidFill>
                  <a:schemeClr val="accent2"/>
                </a:solidFill>
              </a:rPr>
              <a:t>Semantic </a:t>
            </a:r>
            <a:r>
              <a:rPr lang="en-US" sz="2000" b="1" dirty="0">
                <a:solidFill>
                  <a:schemeClr val="accent2"/>
                </a:solidFill>
              </a:rPr>
              <a:t>tasks </a:t>
            </a:r>
            <a:r>
              <a:rPr lang="en-US" dirty="0"/>
              <a:t>(the study of meanings in a </a:t>
            </a:r>
            <a:r>
              <a:rPr lang="en-US" dirty="0" smtClean="0"/>
              <a:t>language : Q&amp;A, Text 				Generation) difficult to train and often perform worse </a:t>
            </a:r>
            <a:r>
              <a:rPr lang="en-US" dirty="0"/>
              <a:t>than their </a:t>
            </a:r>
            <a:r>
              <a:rPr lang="en-US" dirty="0" smtClean="0"/>
              <a:t>			single-task </a:t>
            </a:r>
            <a:r>
              <a:rPr lang="en-US" dirty="0"/>
              <a:t>counterparts</a:t>
            </a:r>
          </a:p>
        </p:txBody>
      </p:sp>
      <p:sp>
        <p:nvSpPr>
          <p:cNvPr id="3" name="AutoShape 4" descr="Image result for smiley emoji"/>
          <p:cNvSpPr>
            <a:spLocks noChangeAspect="1" noChangeArrowheads="1"/>
          </p:cNvSpPr>
          <p:nvPr/>
        </p:nvSpPr>
        <p:spPr bwMode="auto">
          <a:xfrm>
            <a:off x="4819015" y="2405961"/>
            <a:ext cx="3123202" cy="31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Image result for smiley emoj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5"/>
          <a:stretch/>
        </p:blipFill>
        <p:spPr bwMode="auto">
          <a:xfrm>
            <a:off x="460234" y="1741773"/>
            <a:ext cx="974339" cy="9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sad emoji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2"/>
          <a:stretch/>
        </p:blipFill>
        <p:spPr bwMode="auto">
          <a:xfrm>
            <a:off x="540830" y="2811771"/>
            <a:ext cx="893743" cy="8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8172" y="5020932"/>
            <a:ext cx="93864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</a:rPr>
              <a:t>BAM! SOLUTION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 </a:t>
            </a:r>
            <a:r>
              <a:rPr lang="en-US" b="1" dirty="0">
                <a:solidFill>
                  <a:schemeClr val="accent2"/>
                </a:solidFill>
              </a:rPr>
              <a:t>knowledge distillation </a:t>
            </a:r>
            <a:r>
              <a:rPr lang="en-US" dirty="0"/>
              <a:t>where single-task models </a:t>
            </a:r>
            <a:r>
              <a:rPr lang="en-US" b="1" dirty="0">
                <a:solidFill>
                  <a:schemeClr val="accent2"/>
                </a:solidFill>
              </a:rPr>
              <a:t>teach</a:t>
            </a:r>
            <a:r>
              <a:rPr lang="en-US" dirty="0"/>
              <a:t> a multi-task model</a:t>
            </a:r>
          </a:p>
        </p:txBody>
      </p:sp>
      <p:pic>
        <p:nvPicPr>
          <p:cNvPr id="7180" name="Picture 12" descr="Imagini pentru surprised emoj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4" y="4697357"/>
            <a:ext cx="907919" cy="90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79730" y="192179"/>
            <a:ext cx="91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2.</a:t>
            </a:r>
            <a:endParaRPr lang="en-US" sz="32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457" y="627017"/>
            <a:ext cx="78769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2.1 Knowledge Distillation</a:t>
            </a:r>
          </a:p>
          <a:p>
            <a:endParaRPr lang="en-US" sz="2800" b="1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"Teacher- Student" pattern: it transfers knowledge from a pre-trained “teacher” model to a “student” model by training the student to imitate the teacher’s </a:t>
            </a:r>
            <a:r>
              <a:rPr lang="en-US" dirty="0" smtClean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tudent model --&gt; </a:t>
            </a:r>
            <a:r>
              <a:rPr lang="en-US" dirty="0"/>
              <a:t>converge faster or with better predictions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97" y="403240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5371" y="2915697"/>
            <a:ext cx="7615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Knowledge Distillation vs Standard Transfer Learning: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338" y="3595568"/>
            <a:ext cx="39057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Transfer </a:t>
            </a:r>
            <a:r>
              <a:rPr lang="en-US" sz="2000" b="1" dirty="0" smtClean="0">
                <a:solidFill>
                  <a:schemeClr val="accent2"/>
                </a:solidFill>
              </a:rPr>
              <a:t>learning</a:t>
            </a:r>
            <a:endParaRPr lang="en-US" sz="2000" b="1" dirty="0">
              <a:solidFill>
                <a:schemeClr val="accent2"/>
              </a:solidFill>
            </a:endParaRPr>
          </a:p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are transferred from a pre-trained network to a new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</a:t>
            </a:r>
            <a:r>
              <a:rPr lang="en-US" dirty="0"/>
              <a:t>networks </a:t>
            </a:r>
            <a:r>
              <a:rPr lang="en-US" dirty="0" smtClean="0"/>
              <a:t>architecture </a:t>
            </a:r>
            <a:r>
              <a:rPr lang="en-US" dirty="0"/>
              <a:t>is needed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Student network is limited by the Teacher's capabilities.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51004" y="3654361"/>
            <a:ext cx="64887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Knowledge </a:t>
            </a:r>
            <a:r>
              <a:rPr lang="en-US" sz="2000" b="1" dirty="0" smtClean="0">
                <a:solidFill>
                  <a:srgbClr val="7030A0"/>
                </a:solidFill>
              </a:rPr>
              <a:t>Distillation</a:t>
            </a:r>
          </a:p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Student uses only the Teachers outputs, not it's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networks </a:t>
            </a:r>
            <a:r>
              <a:rPr lang="en-US" dirty="0" smtClean="0"/>
              <a:t>architectures </a:t>
            </a:r>
            <a:r>
              <a:rPr lang="en-US" dirty="0"/>
              <a:t>can be </a:t>
            </a:r>
            <a:r>
              <a:rPr lang="en-US" dirty="0" smtClean="0"/>
              <a:t>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Student is not limited to only imitating the Teacher, because the </a:t>
            </a:r>
            <a:r>
              <a:rPr lang="en-US" dirty="0" smtClean="0"/>
              <a:t>Teacher’s </a:t>
            </a:r>
            <a:r>
              <a:rPr lang="en-US" dirty="0"/>
              <a:t>outputs contain </a:t>
            </a:r>
            <a:r>
              <a:rPr lang="en-US" b="1" dirty="0"/>
              <a:t>“dark knowledge</a:t>
            </a:r>
            <a:r>
              <a:rPr lang="en-US" b="1" dirty="0" smtClean="0"/>
              <a:t>”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5643"/>
          <a:stretch/>
        </p:blipFill>
        <p:spPr>
          <a:xfrm>
            <a:off x="1063884" y="1293222"/>
            <a:ext cx="9897302" cy="4715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5063" y="418012"/>
            <a:ext cx="316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Normal Training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0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7703" y="378823"/>
            <a:ext cx="6291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Training using Knowledge Distillation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6" y="1208450"/>
            <a:ext cx="10719432" cy="48527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9768" y="122727"/>
            <a:ext cx="358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2.2 Dark Knowledge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0" y="122727"/>
            <a:ext cx="2005435" cy="20054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9768" y="1002717"/>
            <a:ext cx="7754110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efers </a:t>
            </a:r>
            <a:r>
              <a:rPr lang="en-US" dirty="0"/>
              <a:t>to the additional information e</a:t>
            </a:r>
            <a:r>
              <a:rPr lang="en-US" dirty="0" smtClean="0"/>
              <a:t>ncapsulated </a:t>
            </a:r>
            <a:r>
              <a:rPr lang="en-US" dirty="0"/>
              <a:t>in the Teacher's </a:t>
            </a:r>
            <a:r>
              <a:rPr lang="en-US" dirty="0" smtClean="0"/>
              <a:t>predictions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dirty="0"/>
              <a:t> Student gets the richest training signal as possible in early </a:t>
            </a:r>
            <a:r>
              <a:rPr lang="en-US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“almost-zero” </a:t>
            </a:r>
            <a:r>
              <a:rPr lang="en-US" dirty="0" smtClean="0"/>
              <a:t>probabilities reflect the model’s generalization capabilities</a:t>
            </a:r>
            <a:endParaRPr lang="en-US" dirty="0"/>
          </a:p>
        </p:txBody>
      </p:sp>
      <p:pic>
        <p:nvPicPr>
          <p:cNvPr id="10242" name="Picture 2" descr="https://miro.medium.com/max/1934/1*X3SZ5AL75_z29XyuR4rpe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15" y="2285522"/>
            <a:ext cx="10230267" cy="385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9531" y="509452"/>
            <a:ext cx="297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Born-Again ???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9532" y="1436914"/>
            <a:ext cx="8875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Student </a:t>
            </a:r>
            <a:r>
              <a:rPr lang="en-US" sz="2400" b="1" dirty="0" smtClean="0">
                <a:sym typeface="Wingdings" panose="05000000000000000000" pitchFamily="2" charset="2"/>
              </a:rPr>
              <a:t> Tea/</a:t>
            </a:r>
            <a:r>
              <a:rPr lang="en-US" sz="2400" b="1" dirty="0" err="1" smtClean="0">
                <a:sym typeface="Wingdings" panose="05000000000000000000" pitchFamily="2" charset="2"/>
              </a:rPr>
              <a:t>cher</a:t>
            </a:r>
            <a:r>
              <a:rPr lang="en-US" sz="2400" b="1" dirty="0" smtClean="0">
                <a:sym typeface="Wingdings" panose="05000000000000000000" pitchFamily="2" charset="2"/>
              </a:rPr>
              <a:t>  Master </a:t>
            </a:r>
            <a:r>
              <a:rPr lang="en-US" sz="2000" dirty="0" smtClean="0">
                <a:sym typeface="Wingdings" panose="05000000000000000000" pitchFamily="2" charset="2"/>
              </a:rPr>
              <a:t>= Knowledge Distillation + </a:t>
            </a:r>
            <a:r>
              <a:rPr lang="en-US" sz="2000" b="1" dirty="0" smtClean="0">
                <a:sym typeface="Wingdings" panose="05000000000000000000" pitchFamily="2" charset="2"/>
              </a:rPr>
              <a:t>Teacher Annealing</a:t>
            </a:r>
          </a:p>
          <a:p>
            <a:r>
              <a:rPr lang="en-US" sz="2000" b="1" dirty="0" smtClean="0">
                <a:sym typeface="Wingdings" panose="05000000000000000000" pitchFamily="2" charset="2"/>
              </a:rPr>
              <a:t>Student has the same architecture as the Teacher </a:t>
            </a:r>
            <a:r>
              <a:rPr lang="en-US" sz="2400" b="1" dirty="0" smtClean="0">
                <a:sym typeface="Wingdings" panose="05000000000000000000" pitchFamily="2" charset="2"/>
              </a:rPr>
              <a:t>  </a:t>
            </a:r>
          </a:p>
          <a:p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9635" y="2425932"/>
            <a:ext cx="117304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Teacher Annealing = </a:t>
            </a:r>
            <a:r>
              <a:rPr lang="en-US" dirty="0"/>
              <a:t>training the </a:t>
            </a:r>
            <a:r>
              <a:rPr lang="en-US" dirty="0" smtClean="0"/>
              <a:t>Student </a:t>
            </a:r>
            <a:r>
              <a:rPr lang="en-US" dirty="0"/>
              <a:t>to match a mixture of the T</a:t>
            </a:r>
            <a:r>
              <a:rPr lang="en-US" dirty="0" smtClean="0"/>
              <a:t>eacher's </a:t>
            </a:r>
            <a:r>
              <a:rPr lang="en-US" dirty="0"/>
              <a:t>predictions and the training data </a:t>
            </a:r>
            <a:r>
              <a:rPr lang="en-US" dirty="0" smtClean="0"/>
              <a:t>labels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				</a:t>
            </a:r>
            <a:r>
              <a:rPr lang="en-US" dirty="0" smtClean="0"/>
              <a:t>( not only Teacher’s predictions)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mixture </a:t>
            </a:r>
            <a:r>
              <a:rPr lang="en-US" dirty="0"/>
              <a:t>changes it's value at each training step: A parameter which is linearly increasing from 0 to </a:t>
            </a:r>
            <a:r>
              <a:rPr lang="en-US" dirty="0" smtClean="0"/>
              <a:t>1 as </a:t>
            </a:r>
            <a:r>
              <a:rPr lang="en-US" dirty="0"/>
              <a:t>the training furthers, is introduced in the Student's loss function calculations.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training, our Student is relying on the </a:t>
            </a:r>
            <a:r>
              <a:rPr lang="en-US" dirty="0" smtClean="0"/>
              <a:t>Teacher's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As the </a:t>
            </a:r>
            <a:r>
              <a:rPr lang="en-US" dirty="0"/>
              <a:t>training furthers, the parameter </a:t>
            </a:r>
            <a:r>
              <a:rPr lang="en-US" dirty="0" smtClean="0"/>
              <a:t>increases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/>
              <a:t>T</a:t>
            </a:r>
            <a:r>
              <a:rPr lang="en-US" dirty="0" smtClean="0"/>
              <a:t>owards </a:t>
            </a:r>
            <a:r>
              <a:rPr lang="en-US" dirty="0"/>
              <a:t>the end of training, the student will mostly rely on the training data's labels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Student will be able to learn on his own using the additional information learned so far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/>
              <a:t>Student becomes better than it’s Teacher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74164" y="418012"/>
            <a:ext cx="4892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Pure Knowledge Distillation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0" y="1002787"/>
            <a:ext cx="11165838" cy="52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7695" y="378823"/>
            <a:ext cx="753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Knowledge Distillation + Teacher Annealing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84"/>
          <a:stretch/>
        </p:blipFill>
        <p:spPr>
          <a:xfrm>
            <a:off x="471489" y="963598"/>
            <a:ext cx="10644002" cy="51236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541" y="80490"/>
            <a:ext cx="1871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3. Results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97282" y="308055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Roboto"/>
              </a:rPr>
              <a:t>Single-task model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2" y="665265"/>
            <a:ext cx="10440385" cy="56300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8902" y="252940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Roboto"/>
              </a:rPr>
              <a:t>Multi-task model training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0" y="252940"/>
            <a:ext cx="12091850" cy="604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89" y="124692"/>
            <a:ext cx="10058400" cy="93379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What’s all about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1491"/>
            <a:ext cx="10058400" cy="4677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Back to basics: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57691"/>
            <a:ext cx="2404525" cy="2697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20" y="1963014"/>
            <a:ext cx="2476922" cy="2727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877" y="1963014"/>
            <a:ext cx="2248738" cy="2727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7829" y="4690822"/>
            <a:ext cx="170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e read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44088" y="4674811"/>
            <a:ext cx="170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e speak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267083" y="4690822"/>
            <a:ext cx="170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e write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230138" y="5442567"/>
            <a:ext cx="423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ll that using language</a:t>
            </a:r>
            <a:endParaRPr lang="en-US" sz="2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5395" y="378823"/>
            <a:ext cx="4932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accent2"/>
                </a:solidFill>
              </a:rPr>
              <a:t>Thank you!</a:t>
            </a:r>
            <a:endParaRPr lang="en-US" sz="8000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851" y="3450771"/>
            <a:ext cx="2438400" cy="243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72590" y="646821"/>
            <a:ext cx="10058400" cy="7247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But that’s not all…</a:t>
            </a:r>
            <a:endParaRPr lang="en-US" sz="4000" dirty="0"/>
          </a:p>
        </p:txBody>
      </p:sp>
      <p:pic>
        <p:nvPicPr>
          <p:cNvPr id="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0" y="1763277"/>
            <a:ext cx="3729678" cy="3847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8690" y="1563524"/>
            <a:ext cx="61929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we think of the world around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we dream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we make decisions and plans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all of that in natural language, i.e. in </a:t>
            </a:r>
            <a:r>
              <a:rPr lang="en-US" sz="2400" b="1" dirty="0" smtClean="0">
                <a:solidFill>
                  <a:srgbClr val="00B050"/>
                </a:solidFill>
              </a:rPr>
              <a:t>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we unlock the key to understanding how language </a:t>
            </a:r>
            <a:r>
              <a:rPr lang="en-US" sz="2400" dirty="0" smtClean="0"/>
              <a:t>works</a:t>
            </a:r>
            <a:r>
              <a:rPr lang="en-US" sz="2400" dirty="0"/>
              <a:t>, we unlock the key to understanding how the human </a:t>
            </a:r>
            <a:r>
              <a:rPr lang="en-US" sz="2400" dirty="0" smtClean="0"/>
              <a:t>brain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47898" y="439003"/>
            <a:ext cx="10058400" cy="7801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1. 1 What is NLP?</a:t>
            </a:r>
            <a:endParaRPr lang="en-US" sz="36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26" b="21565"/>
          <a:stretch/>
        </p:blipFill>
        <p:spPr>
          <a:xfrm>
            <a:off x="317253" y="1593274"/>
            <a:ext cx="4975183" cy="4059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436" y="1620984"/>
            <a:ext cx="691759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Study of interaction between computers and human language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NLP = Computer Science + AI + Linguistics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/>
              <a:t>I</a:t>
            </a:r>
            <a:r>
              <a:rPr lang="en-US" sz="2000" dirty="0"/>
              <a:t>dentify the structure and meaning of words, sentences</a:t>
            </a:r>
            <a:r>
              <a:rPr lang="en-US" sz="20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 </a:t>
            </a:r>
            <a:r>
              <a:rPr lang="en-US" sz="2000" dirty="0"/>
              <a:t>texts and conversations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2108" y="415636"/>
            <a:ext cx="7384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Main categories of NLP tasks: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564" y="1333008"/>
            <a:ext cx="3061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smtClean="0"/>
              <a:t>Text </a:t>
            </a:r>
            <a:r>
              <a:rPr lang="en-US" sz="2000" b="1" dirty="0"/>
              <a:t>Classification </a:t>
            </a:r>
            <a:r>
              <a:rPr lang="en-US" sz="2000" b="1" dirty="0" smtClean="0"/>
              <a:t>Tasks – </a:t>
            </a:r>
            <a:r>
              <a:rPr lang="en-US" sz="2000" dirty="0"/>
              <a:t>categorizing </a:t>
            </a:r>
            <a:r>
              <a:rPr lang="en-US" sz="2000" b="1" dirty="0"/>
              <a:t>text</a:t>
            </a:r>
            <a:r>
              <a:rPr lang="en-US" sz="2000" dirty="0"/>
              <a:t> into organized </a:t>
            </a:r>
            <a:r>
              <a:rPr lang="en-US" sz="2000" dirty="0" smtClean="0"/>
              <a:t>groups </a:t>
            </a:r>
          </a:p>
          <a:p>
            <a:r>
              <a:rPr lang="en-US" sz="2000" dirty="0" smtClean="0"/>
              <a:t>Ex.: </a:t>
            </a:r>
            <a:r>
              <a:rPr lang="en-US" sz="2000" dirty="0"/>
              <a:t>filtering spam emails</a:t>
            </a:r>
            <a:r>
              <a:rPr lang="en-US" sz="2000" dirty="0" smtClean="0"/>
              <a:t>, </a:t>
            </a:r>
            <a:r>
              <a:rPr lang="en-US" sz="2000" dirty="0"/>
              <a:t>classifying documents based on dominant </a:t>
            </a:r>
            <a:r>
              <a:rPr lang="en-US" sz="2000" dirty="0" smtClean="0"/>
              <a:t>content, sentiment analysis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29" y="1123522"/>
            <a:ext cx="7830062" cy="49724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436" y="637309"/>
            <a:ext cx="7033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Word Sequence Tasks</a:t>
            </a:r>
            <a:r>
              <a:rPr lang="en-US" dirty="0"/>
              <a:t> </a:t>
            </a:r>
            <a:r>
              <a:rPr lang="en-US" b="1" dirty="0"/>
              <a:t> - </a:t>
            </a:r>
            <a:r>
              <a:rPr lang="en-US" dirty="0"/>
              <a:t>predict next/previous word(s), text generation</a:t>
            </a:r>
          </a:p>
          <a:p>
            <a:r>
              <a:rPr lang="en-US" dirty="0"/>
              <a:t>Ex.: translation, </a:t>
            </a:r>
            <a:r>
              <a:rPr lang="en-US" dirty="0" err="1" smtClean="0"/>
              <a:t>chatbots</a:t>
            </a:r>
            <a:r>
              <a:rPr lang="en-US" dirty="0" smtClean="0"/>
              <a:t>, word prediction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" y="1405981"/>
            <a:ext cx="8489882" cy="47592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436" y="637309"/>
            <a:ext cx="8562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r>
              <a:rPr lang="en-US" b="1" dirty="0"/>
              <a:t>. Text Meaning Tasks - </a:t>
            </a:r>
            <a:r>
              <a:rPr lang="en-US" dirty="0"/>
              <a:t>mapping of words based in meaning</a:t>
            </a:r>
          </a:p>
          <a:p>
            <a:r>
              <a:rPr lang="en-US" dirty="0"/>
              <a:t>Ex.: finding similar words, search engines, question answering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26" y="1343891"/>
            <a:ext cx="9742474" cy="47803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436" y="637309"/>
            <a:ext cx="10943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r>
              <a:rPr lang="en-US" b="1" dirty="0"/>
              <a:t>. Sequence to Sequence Tasks - </a:t>
            </a:r>
            <a:r>
              <a:rPr lang="en-US" dirty="0"/>
              <a:t> based on encoders and </a:t>
            </a:r>
            <a:r>
              <a:rPr lang="en-US" dirty="0" smtClean="0"/>
              <a:t>decoders -&gt; context vectors -&gt; semantic summary of input</a:t>
            </a:r>
          </a:p>
          <a:p>
            <a:r>
              <a:rPr lang="en-US" dirty="0" smtClean="0"/>
              <a:t>Ex</a:t>
            </a:r>
            <a:r>
              <a:rPr lang="en-US" dirty="0"/>
              <a:t>.: machine translation, summarization, simplification, Q&amp;A systems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6"/>
          <a:stretch/>
        </p:blipFill>
        <p:spPr>
          <a:xfrm>
            <a:off x="955964" y="1274619"/>
            <a:ext cx="10404764" cy="50767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D942-FCDC-4689-B62A-FE96AF59F1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2185</TotalTime>
  <Words>790</Words>
  <Application>Microsoft Office PowerPoint</Application>
  <PresentationFormat>Widescreen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新細明體</vt:lpstr>
      <vt:lpstr>Roboto</vt:lpstr>
      <vt:lpstr>Wingdings</vt:lpstr>
      <vt:lpstr>Retrospect</vt:lpstr>
      <vt:lpstr> Born-Again Multi-Task Networks for Natural Language Understanding</vt:lpstr>
      <vt:lpstr>Overview:</vt:lpstr>
      <vt:lpstr>What’s all about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BERT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Infosys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BAM! Born-Again Multi-Task Networks for Natural Language Understanding</dc:title>
  <dc:creator>Izabela-Valentina Iancu</dc:creator>
  <cp:lastModifiedBy>Izabela-Valentina Iancu</cp:lastModifiedBy>
  <cp:revision>54</cp:revision>
  <dcterms:created xsi:type="dcterms:W3CDTF">2019-09-17T06:30:30Z</dcterms:created>
  <dcterms:modified xsi:type="dcterms:W3CDTF">2019-09-19T10:44:14Z</dcterms:modified>
</cp:coreProperties>
</file>